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4"/>
  </p:notesMasterIdLst>
  <p:sldIdLst>
    <p:sldId id="256" r:id="rId3"/>
    <p:sldId id="307" r:id="rId4"/>
    <p:sldId id="262" r:id="rId5"/>
    <p:sldId id="301" r:id="rId6"/>
    <p:sldId id="302" r:id="rId7"/>
    <p:sldId id="304" r:id="rId8"/>
    <p:sldId id="306" r:id="rId9"/>
    <p:sldId id="303" r:id="rId10"/>
    <p:sldId id="305" r:id="rId11"/>
    <p:sldId id="261" r:id="rId12"/>
    <p:sldId id="285" r:id="rId13"/>
    <p:sldId id="286" r:id="rId14"/>
    <p:sldId id="322" r:id="rId15"/>
    <p:sldId id="269" r:id="rId16"/>
    <p:sldId id="318" r:id="rId17"/>
    <p:sldId id="319" r:id="rId18"/>
    <p:sldId id="288" r:id="rId19"/>
    <p:sldId id="310" r:id="rId20"/>
    <p:sldId id="300" r:id="rId21"/>
    <p:sldId id="316" r:id="rId22"/>
    <p:sldId id="267" r:id="rId23"/>
    <p:sldId id="275" r:id="rId24"/>
    <p:sldId id="276" r:id="rId25"/>
    <p:sldId id="279" r:id="rId26"/>
    <p:sldId id="293" r:id="rId27"/>
    <p:sldId id="266" r:id="rId28"/>
    <p:sldId id="323" r:id="rId29"/>
    <p:sldId id="280" r:id="rId30"/>
    <p:sldId id="281" r:id="rId31"/>
    <p:sldId id="277" r:id="rId32"/>
    <p:sldId id="283" r:id="rId33"/>
    <p:sldId id="312" r:id="rId34"/>
    <p:sldId id="289" r:id="rId35"/>
    <p:sldId id="291" r:id="rId36"/>
    <p:sldId id="317" r:id="rId37"/>
    <p:sldId id="292" r:id="rId38"/>
    <p:sldId id="313" r:id="rId39"/>
    <p:sldId id="298" r:id="rId40"/>
    <p:sldId id="321" r:id="rId41"/>
    <p:sldId id="309" r:id="rId42"/>
    <p:sldId id="324" r:id="rId43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30" autoAdjust="0"/>
  </p:normalViewPr>
  <p:slideViewPr>
    <p:cSldViewPr>
      <p:cViewPr>
        <p:scale>
          <a:sx n="55" d="100"/>
          <a:sy n="55" d="100"/>
        </p:scale>
        <p:origin x="-9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94FF0-A5C5-4B8A-801F-EB8060137D62}" type="datetimeFigureOut">
              <a:rPr lang="pl-PL" smtClean="0"/>
              <a:t>19.10.2020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523C-8DEB-4065-A65C-21D7CC5B98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67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523C-8DEB-4065-A65C-21D7CC5B98E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60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523C-8DEB-4065-A65C-21D7CC5B98E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48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523C-8DEB-4065-A65C-21D7CC5B98EC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31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523C-8DEB-4065-A65C-21D7CC5B98EC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42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4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3EE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6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6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3EEE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6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50843" y="950621"/>
            <a:ext cx="6689090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2920" y="4552606"/>
            <a:ext cx="17878259" cy="347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50843" y="950621"/>
            <a:ext cx="6689090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2920" y="4552606"/>
            <a:ext cx="17878259" cy="347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5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3.png"/><Relationship Id="rId7" Type="http://schemas.openxmlformats.org/officeDocument/2006/relationships/image" Target="../media/image8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Reglamentacja_towar%C3%B3w_w_PRL" TargetMode="External"/><Relationship Id="rId13" Type="http://schemas.openxmlformats.org/officeDocument/2006/relationships/hyperlink" Target="https://twojahistoria.pl/2020/06/28/pierwszy-strajk-w-prl-czy-mozna-bylo-zapobiec-wybuchowi-niezadowolenia-poznaniakow-w-czerwcu-1956-r/" TargetMode="External"/><Relationship Id="rId18" Type="http://schemas.openxmlformats.org/officeDocument/2006/relationships/hyperlink" Target="https://kobieta.wp.pl/tajemnica-wielkiego-dlugopisu-ktory-stal-sie-symbolem-polskiej-wolnosci-6161472059934337a" TargetMode="External"/><Relationship Id="rId26" Type="http://schemas.openxmlformats.org/officeDocument/2006/relationships/hyperlink" Target="https://nowosci.com.pl/majowe-kiermasze-propagandy/ar/10906687" TargetMode="External"/><Relationship Id="rId39" Type="http://schemas.openxmlformats.org/officeDocument/2006/relationships/hyperlink" Target="https://www.salon24.pl/u/gugulskim/545474,jelonka-o-tadeuszu-mazowieckim,3" TargetMode="External"/><Relationship Id="rId3" Type="http://schemas.openxmlformats.org/officeDocument/2006/relationships/hyperlink" Target="https://sjp.pwn.pl/szukaj/wolno%C5%9B%C4%87.html" TargetMode="External"/><Relationship Id="rId21" Type="http://schemas.openxmlformats.org/officeDocument/2006/relationships/hyperlink" Target="https://wyborcza.pl/7,162657,25115188,wspolpracownicy-tadeusza-mazowieckiego-apeluja-powiedzmy-dosc.html" TargetMode="External"/><Relationship Id="rId34" Type="http://schemas.openxmlformats.org/officeDocument/2006/relationships/hyperlink" Target="https://www.dziennikwschodni.pl/galeria.html?gal=999679336&amp;art=1000212568&amp;f=4" TargetMode="External"/><Relationship Id="rId42" Type="http://schemas.openxmlformats.org/officeDocument/2006/relationships/hyperlink" Target="https://retro.pewex.pl/484074" TargetMode="External"/><Relationship Id="rId47" Type="http://schemas.openxmlformats.org/officeDocument/2006/relationships/hyperlink" Target="https://gotujmy.pl/ciasto-chatka-baby-jagi-chatka-puchatka,przepisy-serniki-przepis,232729.html" TargetMode="External"/><Relationship Id="rId7" Type="http://schemas.openxmlformats.org/officeDocument/2006/relationships/hyperlink" Target="https://radom.wyborcza.pl/radom/7,35216,25506613,wehikulem-czasu-do-radomia-w-prl-u-jubileuszowy-spacer-drogi.html" TargetMode="External"/><Relationship Id="rId12" Type="http://schemas.openxmlformats.org/officeDocument/2006/relationships/hyperlink" Target="https://pikio.pl/wyrob-czekoladopodobny-250220-sg-smak-dziecinstwa/" TargetMode="External"/><Relationship Id="rId17" Type="http://schemas.openxmlformats.org/officeDocument/2006/relationships/hyperlink" Target="https://encyklopedia.pwn.pl/haslo/Polska-Srodki-przekazu-Prasa;4575131.html" TargetMode="External"/><Relationship Id="rId25" Type="http://schemas.openxmlformats.org/officeDocument/2006/relationships/hyperlink" Target="https://warszawa.wyborcza.pl/warszawa/1,34862,19111496,ksiegarnia-czytelnika-gniazdo-rewizjonistow-i-ladne-dziewczyny.html" TargetMode="External"/><Relationship Id="rId33" Type="http://schemas.openxmlformats.org/officeDocument/2006/relationships/hyperlink" Target="https://www.dziennikwschodni.pl/lublin/na-trzepaku-wi-fi-nie-bylo-jak-sie-bawily-dzieci-w-prl-zdjecia-jacka-miroslawa,n,1000212568.html" TargetMode="External"/><Relationship Id="rId38" Type="http://schemas.openxmlformats.org/officeDocument/2006/relationships/hyperlink" Target="https://trojmiasto.wyborcza.pl/trojmiasto/7,35612,25859634,brakuje-chetnych-do-pracy-w-komisjach-na-wybory-10-maja-w-kwidzynie.html" TargetMode="External"/><Relationship Id="rId46" Type="http://schemas.openxmlformats.org/officeDocument/2006/relationships/hyperlink" Target="https://mapio.net/pic/p-38573229/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13grudnia81.pl/sw/historia/rozdzialy/6689,Wprowadzenie-stanu-wojennego.html" TargetMode="External"/><Relationship Id="rId20" Type="http://schemas.openxmlformats.org/officeDocument/2006/relationships/hyperlink" Target="https://historia.wprost.pl/10222701/okragly-stol-bezkrwawe-zwyciestwo-czy-kapitulacja.html" TargetMode="External"/><Relationship Id="rId29" Type="http://schemas.openxmlformats.org/officeDocument/2006/relationships/hyperlink" Target="https://wiadomosci.wp.pl/czarny-czwartek-17-grudnia-1970-roku-mija-45-lat-od-masakry-robotnikow-w-gdyni-6027700401587329a" TargetMode="External"/><Relationship Id="rId41" Type="http://schemas.openxmlformats.org/officeDocument/2006/relationships/hyperlink" Target="https://bydgoszcz.wyborcza.pl/bydgoszcz/51,128852,14120024.html?i=4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ziennikzachodni.pl/korepetycje-z-prl-czyli-rzecz-o-kryzysie-w-sklepach-zdjecia/ga/777307/zd/1558119" TargetMode="External"/><Relationship Id="rId11" Type="http://schemas.openxmlformats.org/officeDocument/2006/relationships/hyperlink" Target="https://zblogowani.pl/wpis/472856/pewex" TargetMode="External"/><Relationship Id="rId24" Type="http://schemas.openxmlformats.org/officeDocument/2006/relationships/hyperlink" Target="https://wyborcza.pl/1,95891,11736307,Spalowac__Solidarnosc___Zapomnial_Walesa__jak_cieleciem.html" TargetMode="External"/><Relationship Id="rId32" Type="http://schemas.openxmlformats.org/officeDocument/2006/relationships/hyperlink" Target="https://wspolczesna.pl/znow-nie-bedzie-teleranka-znika-na-zawsze-po-38-latach/ar/5704002" TargetMode="External"/><Relationship Id="rId37" Type="http://schemas.openxmlformats.org/officeDocument/2006/relationships/hyperlink" Target="https://wiadomosci.wp.pl/kostka-rubika-ma-juz-40-lat-6038721820095105g" TargetMode="External"/><Relationship Id="rId40" Type="http://schemas.openxmlformats.org/officeDocument/2006/relationships/hyperlink" Target="https://bydgoszcz.wyborcza.pl/bydgoszcz/51,128852,14120024.html?i=5" TargetMode="External"/><Relationship Id="rId45" Type="http://schemas.openxmlformats.org/officeDocument/2006/relationships/hyperlink" Target="https://sprzedajemy.pl/zabawka-prl-lata-60-70ate-20w-auto-mis-pajac-pilkarzyki-itd-grojec-2-7897fb-nr58824407" TargetMode="External"/><Relationship Id="rId5" Type="http://schemas.openxmlformats.org/officeDocument/2006/relationships/hyperlink" Target="https://dziennikzachodni.pl/korepetycje-z-prl-czyli-rzecz-o-kryzysie-w-sklepach-zdjecia/ga/777307/zd/1558141" TargetMode="External"/><Relationship Id="rId15" Type="http://schemas.openxmlformats.org/officeDocument/2006/relationships/hyperlink" Target="https://www.pum.edu.pl/jednostki/jednostki-pozawydzialowe/niezalezny-samorzadny-zwiazek-zawodowy-solidarnosc" TargetMode="External"/><Relationship Id="rId23" Type="http://schemas.openxmlformats.org/officeDocument/2006/relationships/hyperlink" Target="https://wiadomosci.dziennik.pl/historia/wydarzenia/galeria/439661,30-rocznica-pokojowego-nobla-dla-lecha-walesy.html" TargetMode="External"/><Relationship Id="rId28" Type="http://schemas.openxmlformats.org/officeDocument/2006/relationships/hyperlink" Target="https://dzieje.pl/" TargetMode="External"/><Relationship Id="rId36" Type="http://schemas.openxmlformats.org/officeDocument/2006/relationships/hyperlink" Target="https://pl.wikipedia.org/wiki/Mundurek_szkolny#/media/Plik:Mundurki.jpg" TargetMode="External"/><Relationship Id="rId10" Type="http://schemas.openxmlformats.org/officeDocument/2006/relationships/hyperlink" Target="https://culture.pl/pl/artykul/gra-tworcow-z-cenzura" TargetMode="External"/><Relationship Id="rId19" Type="http://schemas.openxmlformats.org/officeDocument/2006/relationships/hyperlink" Target="https://www.tokfm.pl/Tokfm/1,130517,20592182,dzien-wielkiego-dlugopisu-moze-byc-pyskowka-ale-swieta-nie.html" TargetMode="External"/><Relationship Id="rId31" Type="http://schemas.openxmlformats.org/officeDocument/2006/relationships/hyperlink" Target="https://polskatimes.pl/teleranek-zniknie-z-anteny-tvp-a-w-zamian-nie-bedzie-juz-niczego/ar/220631" TargetMode="External"/><Relationship Id="rId44" Type="http://schemas.openxmlformats.org/officeDocument/2006/relationships/hyperlink" Target="https://kobieta.onet.pl/dziecko/male-dziecko/zabawki-z-okresu-prl/e85tzg3#slajd-11" TargetMode="External"/><Relationship Id="rId4" Type="http://schemas.openxmlformats.org/officeDocument/2006/relationships/hyperlink" Target="https://www.karpacki.strazgraniczna.pl/ko/aktualnosci/38285,Chcial-wjechac-do-kraju-na-podstawie-paszportu-PRL.html" TargetMode="External"/><Relationship Id="rId9" Type="http://schemas.openxmlformats.org/officeDocument/2006/relationships/hyperlink" Target="https://naszahistoria.pl/labirynty-woronicza-czyli-jak-telewizja-stala-sie-propagandowa-potega/ar/12027456" TargetMode="External"/><Relationship Id="rId14" Type="http://schemas.openxmlformats.org/officeDocument/2006/relationships/hyperlink" Target="https://www.polskieradio24.pl/130/5813/Artykul/2170093,Lato%E2%80%9980-%E2%80%93-fala-protestow-ktora-zalala-PRL" TargetMode="External"/><Relationship Id="rId22" Type="http://schemas.openxmlformats.org/officeDocument/2006/relationships/hyperlink" Target="https://wiadomosci.gazeta.pl/wiadomosci/1,114871,19695414,walesa-na-wykopie-odpowiedzial-na-czesc-pytan-walentynowicz.html" TargetMode="External"/><Relationship Id="rId27" Type="http://schemas.openxmlformats.org/officeDocument/2006/relationships/hyperlink" Target="https://pl.wikipedia.org/wiki/Stan_wojenny_w_Polsce_(1981%E2%80%931983)" TargetMode="External"/><Relationship Id="rId30" Type="http://schemas.openxmlformats.org/officeDocument/2006/relationships/hyperlink" Target="http://www.parafiakarwiny.pl/szczegolnie-polecamy/2181-41-rocznica-wyboru-karola-wojtyly-na-papieza-16-10-2019" TargetMode="External"/><Relationship Id="rId35" Type="http://schemas.openxmlformats.org/officeDocument/2006/relationships/hyperlink" Target="https://turystyka.wp.pl/wczasy-w-prl-u-i-dzis-jak-polacy-odpoczywali-przed-laty-i-jak-robia-to-dzis-6123320377497217a" TargetMode="External"/><Relationship Id="rId43" Type="http://schemas.openxmlformats.org/officeDocument/2006/relationships/hyperlink" Target="https://tvn24.pl/magazyn-tvn24/tabletowe-dzieci-poznaja-zabawki-z-prl,20,4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3" y="0"/>
            <a:ext cx="20070577" cy="73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7457350"/>
            <a:ext cx="15983572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613B15-EE18-48CF-854C-D47A2FFA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20" y="4552606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solidFill>
                  <a:srgbClr val="FF0000"/>
                </a:solidFill>
                <a:latin typeface="Founders Grotesk Regular"/>
                <a:cs typeface="Founders Grotesk Regular"/>
              </a:rPr>
              <a:t>Lata 80-te</a:t>
            </a:r>
            <a:endParaRPr sz="5600" dirty="0">
              <a:solidFill>
                <a:srgbClr val="FF0000"/>
              </a:solidFill>
              <a:latin typeface="Founders Grotesk Regular"/>
              <a:cs typeface="Founders Grotesk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920" y="3966236"/>
            <a:ext cx="16239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5" dirty="0" err="1">
                <a:latin typeface="Founders Grotesk Regular"/>
                <a:cs typeface="Founders Grotesk Regular"/>
              </a:rPr>
              <a:t>rozdział</a:t>
            </a:r>
            <a:r>
              <a:rPr sz="2300" spc="-65" dirty="0">
                <a:latin typeface="Founders Grotesk Regular"/>
                <a:cs typeface="Founders Grotesk Regular"/>
              </a:rPr>
              <a:t> </a:t>
            </a:r>
            <a:r>
              <a:rPr lang="pl-PL" sz="2300" spc="-65" dirty="0">
                <a:latin typeface="Founders Grotesk Regular"/>
                <a:cs typeface="Founders Grotesk Regular"/>
              </a:rPr>
              <a:t>2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8237868" y="8923908"/>
            <a:ext cx="8189228" cy="164468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solidFill>
                  <a:srgbClr val="FF0000"/>
                </a:solidFill>
                <a:latin typeface="Founders Grotesk Regular"/>
                <a:cs typeface="Founders Grotesk Regular"/>
              </a:rPr>
              <a:t>Strajki</a:t>
            </a:r>
            <a:r>
              <a:rPr lang="pl-PL" sz="5600" spc="-100" dirty="0">
                <a:latin typeface="Founders Grotesk Regular"/>
                <a:cs typeface="Founders Grotesk Regular"/>
              </a:rPr>
              <a:t> robotników w całej Polsce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30324382-5EC5-482F-9C41-99B01930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40" y="1311275"/>
            <a:ext cx="8698105" cy="69865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36B76A63-C0D1-4BCB-B0C0-796475103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117" y="930275"/>
            <a:ext cx="8730300" cy="481443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D0832B40-876D-49B5-894C-DE656C07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678" y="6721475"/>
            <a:ext cx="2719739" cy="384711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5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43582" y="8474075"/>
            <a:ext cx="11277600" cy="164468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 algn="ctr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solidFill>
                  <a:srgbClr val="FF0000"/>
                </a:solidFill>
                <a:latin typeface="Founders Grotesk Regular"/>
                <a:cs typeface="Founders Grotesk Regular"/>
              </a:rPr>
              <a:t>Lech Wałęsa </a:t>
            </a:r>
            <a:r>
              <a:rPr lang="pl-PL" sz="5600" dirty="0">
                <a:latin typeface="Founders Grotesk Regular"/>
                <a:cs typeface="Founders Grotesk Regular"/>
              </a:rPr>
              <a:t>podpisuje </a:t>
            </a:r>
            <a:br>
              <a:rPr lang="pl-PL" sz="5600" dirty="0">
                <a:latin typeface="Founders Grotesk Regular"/>
                <a:cs typeface="Founders Grotesk Regular"/>
              </a:rPr>
            </a:br>
            <a:r>
              <a:rPr lang="pl-PL" sz="5600" dirty="0">
                <a:latin typeface="Founders Grotesk Regular"/>
                <a:cs typeface="Founders Grotesk Regular"/>
              </a:rPr>
              <a:t>POROZUMIENIA SIERPNIOWE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14DAEDEB-4A15-4288-A2D3-827E99165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1387475"/>
            <a:ext cx="9424665" cy="62130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B2BC2701-97B6-475B-94F7-87B2DD8FE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8050" y="2846474"/>
            <a:ext cx="5376665" cy="329507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20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0713E9-3CEA-4C1B-8229-85072174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DFE0BD0-AA68-4081-AEA4-4636D4E7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777875"/>
            <a:ext cx="10079681" cy="83185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8152017F-A11C-4595-B432-26D6348A0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3216275"/>
            <a:ext cx="7115556" cy="44196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570F0CD9-C24C-40DD-891B-E702C9A3CE0F}"/>
              </a:ext>
            </a:extLst>
          </p:cNvPr>
          <p:cNvSpPr txBox="1"/>
          <p:nvPr/>
        </p:nvSpPr>
        <p:spPr>
          <a:xfrm>
            <a:off x="11195050" y="8430990"/>
            <a:ext cx="3978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Tadeusz Mazowiecki</a:t>
            </a:r>
          </a:p>
        </p:txBody>
      </p:sp>
    </p:spTree>
    <p:extLst>
      <p:ext uri="{BB962C8B-B14F-4D97-AF65-F5344CB8AC3E}">
        <p14:creationId xmlns:p14="http://schemas.microsoft.com/office/powerpoint/2010/main" val="303879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B11BEF5F-495A-45B8-A9CF-6D5B8BC8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0" y="854075"/>
            <a:ext cx="11557558" cy="5850715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0E3E8DEE-CA63-45FE-8F08-C0688AED423C}"/>
              </a:ext>
            </a:extLst>
          </p:cNvPr>
          <p:cNvSpPr txBox="1"/>
          <p:nvPr/>
        </p:nvSpPr>
        <p:spPr>
          <a:xfrm>
            <a:off x="2175534" y="6873875"/>
            <a:ext cx="14277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I oto pierwsza po tej stronie żelaznej kurtyny, </a:t>
            </a:r>
            <a:r>
              <a:rPr lang="pl-PL" sz="3600" dirty="0" smtClean="0"/>
              <a:t>wolna, </a:t>
            </a:r>
            <a:r>
              <a:rPr lang="pl-PL" sz="3600" dirty="0"/>
              <a:t>nie podlegająca osobom rządzącym wtedy </a:t>
            </a:r>
            <a:r>
              <a:rPr lang="pl-PL" sz="3600" dirty="0" smtClean="0"/>
              <a:t>Polską i sprzeciwiająca się decyzjom rządu </a:t>
            </a:r>
            <a:r>
              <a:rPr lang="pl-PL" sz="3600" dirty="0">
                <a:solidFill>
                  <a:srgbClr val="FF0000"/>
                </a:solidFill>
              </a:rPr>
              <a:t>organizacja</a:t>
            </a:r>
            <a:r>
              <a:rPr lang="pl-PL" sz="3600" dirty="0"/>
              <a:t>. Należało do niej prawie 10 milionów osób czyli 10 000 000.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3B46F1-DDFA-40E4-9721-2FB476DA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191A271-1AC8-4691-9902-5BCF94C05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450" y="1692275"/>
            <a:ext cx="6534150" cy="47910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EA1FDB3-E3E2-46A2-B4C6-AE6F20AD6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807" y="1458912"/>
            <a:ext cx="7962243" cy="52578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1B65CA43-AD5E-49D9-9174-30B7557F5F56}"/>
              </a:ext>
            </a:extLst>
          </p:cNvPr>
          <p:cNvSpPr txBox="1"/>
          <p:nvPr/>
        </p:nvSpPr>
        <p:spPr>
          <a:xfrm>
            <a:off x="6054585" y="7612014"/>
            <a:ext cx="8352123" cy="217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4000" b="1" dirty="0">
                <a:effectLst/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Spotkanie osób należących do Solidarności w Kopalni „</a:t>
            </a:r>
            <a:r>
              <a:rPr lang="pl-PL" sz="4000" b="1" dirty="0"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sz="4000" b="1" dirty="0">
                <a:effectLst/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anina” w Libiążu</a:t>
            </a:r>
          </a:p>
        </p:txBody>
      </p:sp>
    </p:spTree>
    <p:extLst>
      <p:ext uri="{BB962C8B-B14F-4D97-AF65-F5344CB8AC3E}">
        <p14:creationId xmlns:p14="http://schemas.microsoft.com/office/powerpoint/2010/main" val="223469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5894C130-EAA7-4F78-9A79-314F25542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854075"/>
            <a:ext cx="15083900" cy="761589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D655875-1BAE-4B79-B5A6-6EDB5BD95F02}"/>
              </a:ext>
            </a:extLst>
          </p:cNvPr>
          <p:cNvSpPr txBox="1"/>
          <p:nvPr/>
        </p:nvSpPr>
        <p:spPr>
          <a:xfrm>
            <a:off x="2887400" y="9159875"/>
            <a:ext cx="1386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W Chrzanowie również działała </a:t>
            </a:r>
            <a:r>
              <a:rPr lang="pl-PL" sz="2400" dirty="0">
                <a:latin typeface="Founders Grotesk Regular"/>
              </a:rPr>
              <a:t>Solidarność</a:t>
            </a:r>
            <a:r>
              <a:rPr lang="pl-PL" sz="2400" dirty="0"/>
              <a:t>. Na zdjęciu pracownicy chrzanowskiej fabryki lokomotyw </a:t>
            </a:r>
            <a:r>
              <a:rPr lang="pl-PL" sz="2400" dirty="0">
                <a:solidFill>
                  <a:srgbClr val="FF0000"/>
                </a:solidFill>
              </a:rPr>
              <a:t>FABLOK</a:t>
            </a:r>
            <a:r>
              <a:rPr lang="pl-PL" sz="2400" dirty="0"/>
              <a:t>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E579050-4E1C-41B0-8B46-FBDD58F7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5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B15DADF-E6D5-4A46-BCC0-3BA5773D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777875"/>
            <a:ext cx="8781805" cy="62484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170DAA61-1693-45E5-805D-BA75DF5B8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050" y="1235075"/>
            <a:ext cx="8710189" cy="650303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984250" y="8237111"/>
            <a:ext cx="156971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latin typeface="Founders Grotesk Regular"/>
              </a:rPr>
              <a:t>Sytuacja w Polsce jest coraz trudniejsza: </a:t>
            </a:r>
          </a:p>
          <a:p>
            <a:r>
              <a:rPr lang="pl-PL" sz="4000" b="1" dirty="0">
                <a:latin typeface="Founders Grotesk Regular"/>
              </a:rPr>
              <a:t>13 grudnia 1981 roku </a:t>
            </a:r>
            <a:r>
              <a:rPr lang="pl-PL" sz="4000" dirty="0">
                <a:latin typeface="Founders Grotesk Regular"/>
              </a:rPr>
              <a:t>generał </a:t>
            </a:r>
            <a:r>
              <a:rPr lang="pl-PL" sz="4000" b="1" dirty="0">
                <a:solidFill>
                  <a:srgbClr val="FF0000"/>
                </a:solidFill>
                <a:latin typeface="Founders Grotesk Regular"/>
              </a:rPr>
              <a:t>Wojciech Jaruzelski</a:t>
            </a:r>
            <a:r>
              <a:rPr lang="pl-PL" sz="4000" b="1" dirty="0">
                <a:latin typeface="Founders Grotesk Regular"/>
              </a:rPr>
              <a:t> </a:t>
            </a:r>
            <a:r>
              <a:rPr lang="pl-PL" sz="4000" dirty="0">
                <a:latin typeface="Founders Grotesk Regular"/>
              </a:rPr>
              <a:t>ogłosił wprowadzenie </a:t>
            </a:r>
            <a:r>
              <a:rPr lang="pl-PL" sz="4000" dirty="0">
                <a:solidFill>
                  <a:srgbClr val="FF0000"/>
                </a:solidFill>
                <a:latin typeface="Founders Grotesk Regular"/>
              </a:rPr>
              <a:t>stanu wojennego</a:t>
            </a:r>
            <a:r>
              <a:rPr lang="pl-PL" sz="4000" dirty="0">
                <a:latin typeface="Founders Grotesk Regular"/>
              </a:rPr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0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1822450" y="8330837"/>
            <a:ext cx="17138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b="1" dirty="0"/>
              <a:t>Teleranek</a:t>
            </a:r>
            <a:r>
              <a:rPr lang="pl-PL" sz="4800" dirty="0"/>
              <a:t> – </a:t>
            </a:r>
            <a:r>
              <a:rPr lang="pl-PL" sz="4800" dirty="0">
                <a:latin typeface="Founders Grotesk Regular"/>
              </a:rPr>
              <a:t>ukochany przez dzieci</a:t>
            </a:r>
            <a:r>
              <a:rPr lang="pl-PL" sz="4800" dirty="0"/>
              <a:t> </a:t>
            </a:r>
            <a:r>
              <a:rPr lang="pl-PL" sz="4800" dirty="0">
                <a:latin typeface="Founders Grotesk Regular"/>
              </a:rPr>
              <a:t>w czasach PRL program, który można było obejrzeć w telewizji każdego niedzielnego poranka.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598F0ED-665B-437D-9477-BA73E009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050" y="854075"/>
            <a:ext cx="9144000" cy="650557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FBB9EF3-91D0-4174-9A4D-0C7F50E8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1844675"/>
            <a:ext cx="7015976" cy="57531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247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CF9D4C9-AB6F-43D1-AB8D-046A986A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539" y="2759075"/>
            <a:ext cx="6622111" cy="328254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26E15856-8977-4D22-A44A-E604083F78CB}"/>
              </a:ext>
            </a:extLst>
          </p:cNvPr>
          <p:cNvSpPr txBox="1"/>
          <p:nvPr/>
        </p:nvSpPr>
        <p:spPr>
          <a:xfrm>
            <a:off x="9594850" y="6645275"/>
            <a:ext cx="10050904" cy="3660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lotka</a:t>
            </a: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drukowana w czasie stanu wojennego w Luszowicach przez Mariana </a:t>
            </a:r>
            <a:r>
              <a:rPr lang="pl-PL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Krawackiego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Marian </a:t>
            </a:r>
            <a:r>
              <a:rPr lang="pl-P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Krawacki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członek NSZZ Solidarność w Fabryce Maszyn Budowlanych i Lokomotyw „Bumar- </a:t>
            </a:r>
            <a:r>
              <a:rPr lang="pl-P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Fablok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od 1980 r, aresztowany i skazany na półtora roku więzienia za drukowanie w domu nielegalnych materiałów (tzw. </a:t>
            </a:r>
            <a:r>
              <a:rPr lang="pl-PL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bibuły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w czasie stanu wojennego.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95CF3E6-0E54-4656-83F8-7E26C84A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0" y="598774"/>
            <a:ext cx="8115300" cy="544284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FE7B013E-D79A-433F-8455-00C3D26F0821}"/>
              </a:ext>
            </a:extLst>
          </p:cNvPr>
          <p:cNvSpPr txBox="1"/>
          <p:nvPr/>
        </p:nvSpPr>
        <p:spPr>
          <a:xfrm>
            <a:off x="1441450" y="7254875"/>
            <a:ext cx="5834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Founders Grotesk Regular"/>
              </a:rPr>
              <a:t>Znaczek „Solidarności” z KWK „Siersza”</a:t>
            </a:r>
          </a:p>
        </p:txBody>
      </p:sp>
    </p:spTree>
    <p:extLst>
      <p:ext uri="{BB962C8B-B14F-4D97-AF65-F5344CB8AC3E}">
        <p14:creationId xmlns:p14="http://schemas.microsoft.com/office/powerpoint/2010/main" val="104729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8\odd\Działalność kult.-ośw. ODD\2020\Projekt Solidarni w niepodległości\grafika\tło czerwo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8875"/>
            <a:ext cx="20104100" cy="13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1012366" y="2261711"/>
            <a:ext cx="17853025" cy="7874634"/>
          </a:xfrm>
          <a:custGeom>
            <a:avLst/>
            <a:gdLst/>
            <a:ahLst/>
            <a:cxnLst/>
            <a:rect l="l" t="t" r="r" b="b"/>
            <a:pathLst>
              <a:path w="17853025" h="7874634">
                <a:moveTo>
                  <a:pt x="0" y="0"/>
                </a:moveTo>
                <a:lnTo>
                  <a:pt x="17852859" y="0"/>
                </a:lnTo>
                <a:lnTo>
                  <a:pt x="17852859" y="7874105"/>
                </a:lnTo>
                <a:lnTo>
                  <a:pt x="0" y="7874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2029122" y="4163500"/>
            <a:ext cx="10918527" cy="2865528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 algn="just">
              <a:lnSpc>
                <a:spcPts val="5850"/>
              </a:lnSpc>
              <a:spcBef>
                <a:spcPts val="1025"/>
              </a:spcBef>
            </a:pPr>
            <a:endParaRPr sz="5600" dirty="0">
              <a:latin typeface="Founders Grotesk Regular"/>
              <a:cs typeface="Founders Grotesk Regular"/>
            </a:endParaRPr>
          </a:p>
          <a:p>
            <a:pPr marL="12700" marR="3132455">
              <a:spcBef>
                <a:spcPts val="3910"/>
              </a:spcBef>
            </a:pPr>
            <a:r>
              <a:rPr lang="pl-PL" sz="4800" spc="-5" dirty="0">
                <a:latin typeface="Founders Grotesk Regular"/>
                <a:cs typeface="Founders Grotesk Regular"/>
              </a:rPr>
              <a:t>Warsztaty dla przedszkolaków (5,6 lat) i uczniów klas I-III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9122" y="9096970"/>
            <a:ext cx="2096770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1450" spc="10" dirty="0">
                <a:latin typeface="Founders Grotesk Regular"/>
                <a:cs typeface="Founders Grotesk Regular"/>
              </a:rPr>
              <a:t>Miejska Biblioteka Publiczna w Chrzanowie</a:t>
            </a:r>
            <a:r>
              <a:rPr sz="1450" spc="5" dirty="0">
                <a:latin typeface="Founders Grotesk Regular"/>
                <a:cs typeface="Founders Grotesk Regular"/>
              </a:rPr>
              <a:t> </a:t>
            </a:r>
            <a:endParaRPr sz="1450" dirty="0">
              <a:latin typeface="Founders Grotesk Regular"/>
              <a:cs typeface="Founders Grotesk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9122" y="9560558"/>
            <a:ext cx="2901950" cy="2447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lang="pl-PL" sz="1450" spc="-5" dirty="0">
                <a:latin typeface="Founders Grotesk Regular"/>
                <a:cs typeface="Founders Grotesk Regular"/>
              </a:rPr>
              <a:t>Oddział dla Dzieci</a:t>
            </a:r>
            <a:endParaRPr sz="1450" dirty="0">
              <a:latin typeface="Founders Grotesk Regular"/>
              <a:cs typeface="Founders Grotesk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41822" y="8795543"/>
            <a:ext cx="16021050" cy="0"/>
          </a:xfrm>
          <a:custGeom>
            <a:avLst/>
            <a:gdLst/>
            <a:ahLst/>
            <a:cxnLst/>
            <a:rect l="l" t="t" r="r" b="b"/>
            <a:pathLst>
              <a:path w="16021050">
                <a:moveTo>
                  <a:pt x="0" y="0"/>
                </a:moveTo>
                <a:lnTo>
                  <a:pt x="16020454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5619" y="883058"/>
            <a:ext cx="2463107" cy="708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0C03FD3D-4B71-4AAC-8EA7-899FE5A77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83" b="39998"/>
          <a:stretch/>
        </p:blipFill>
        <p:spPr>
          <a:xfrm>
            <a:off x="10165222" y="918921"/>
            <a:ext cx="9271310" cy="921742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A1643C4B-0B3B-4F70-9EA6-DD634BE7ADB9}"/>
              </a:ext>
            </a:extLst>
          </p:cNvPr>
          <p:cNvSpPr txBox="1"/>
          <p:nvPr/>
        </p:nvSpPr>
        <p:spPr>
          <a:xfrm rot="1371534">
            <a:off x="11847018" y="2742225"/>
            <a:ext cx="64791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FF0000"/>
                </a:solidFill>
                <a:latin typeface="Founders Grotesk Regular"/>
              </a:rPr>
              <a:t>Solidarni </a:t>
            </a:r>
          </a:p>
          <a:p>
            <a:pPr algn="ctr"/>
            <a:r>
              <a:rPr lang="pl-PL" sz="6000" dirty="0">
                <a:solidFill>
                  <a:srgbClr val="FF0000"/>
                </a:solidFill>
                <a:latin typeface="Founders Grotesk Regular"/>
              </a:rPr>
              <a:t>w niepodległości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D3F3B534-11FB-4645-B00A-003B661B83A8}"/>
              </a:ext>
            </a:extLst>
          </p:cNvPr>
          <p:cNvSpPr txBox="1"/>
          <p:nvPr/>
        </p:nvSpPr>
        <p:spPr>
          <a:xfrm>
            <a:off x="1898650" y="4377164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czerwiec – październik 2020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8AF24300-145C-4B2E-92C2-9A270B04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8" y="11767810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790C63DB-34E1-452E-877C-52D38790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806482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09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CE65972-1909-4B2D-84D3-CF17A297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975" y="1158875"/>
            <a:ext cx="12630150" cy="473392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ABCE6B68-CA16-4F69-84C3-2F28328A4CD6}"/>
              </a:ext>
            </a:extLst>
          </p:cNvPr>
          <p:cNvSpPr txBox="1"/>
          <p:nvPr/>
        </p:nvSpPr>
        <p:spPr>
          <a:xfrm>
            <a:off x="2175534" y="6188075"/>
            <a:ext cx="151542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Furażerka 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internowanego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 w Uhercach Andrzeja Lewińskiego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unders Grotesk Regular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Andrzej Lewiński – jeden z </a:t>
            </a:r>
            <a:r>
              <a:rPr lang="pl-PL" sz="3600" dirty="0">
                <a:solidFill>
                  <a:prstClr val="black"/>
                </a:solidFill>
                <a:latin typeface="Founders Grotesk Regular"/>
              </a:rPr>
              <a:t>założycieli Solidarności w chrzanowskiej fabryce lokomotyw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 FABLOK w Chrzanowie. </a:t>
            </a:r>
          </a:p>
        </p:txBody>
      </p:sp>
    </p:spTree>
    <p:extLst>
      <p:ext uri="{BB962C8B-B14F-4D97-AF65-F5344CB8AC3E}">
        <p14:creationId xmlns:p14="http://schemas.microsoft.com/office/powerpoint/2010/main" val="450920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23250" y="8702675"/>
            <a:ext cx="7772400" cy="16451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Na sklepowych półkach… pustki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066ACECA-2BE7-477F-9D69-C75BBB77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109333"/>
            <a:ext cx="9815595" cy="7239000"/>
          </a:xfrm>
          <a:prstGeom prst="rect">
            <a:avLst/>
          </a:prstGeom>
        </p:spPr>
      </p:pic>
      <p:pic>
        <p:nvPicPr>
          <p:cNvPr id="19" name="Symbol zastępczy zawartości 4">
            <a:extLst>
              <a:ext uri="{FF2B5EF4-FFF2-40B4-BE49-F238E27FC236}">
                <a16:creationId xmlns="" xmlns:a16="http://schemas.microsoft.com/office/drawing/2014/main" id="{B37AEDFF-BE58-4402-ACF4-01B09708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650" y="655727"/>
            <a:ext cx="7518738" cy="507514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8296" r="28845" b="11465"/>
          <a:stretch/>
        </p:blipFill>
        <p:spPr>
          <a:xfrm>
            <a:off x="16460168" y="5502275"/>
            <a:ext cx="3137412" cy="56057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Łącznik prosty 4">
            <a:extLst>
              <a:ext uri="{FF2B5EF4-FFF2-40B4-BE49-F238E27FC236}">
                <a16:creationId xmlns="" xmlns:a16="http://schemas.microsoft.com/office/drawing/2014/main" id="{234D210F-0E9B-4403-AECE-E5F9E92C4F5F}"/>
              </a:ext>
            </a:extLst>
          </p:cNvPr>
          <p:cNvCxnSpPr>
            <a:cxnSpLocks/>
          </p:cNvCxnSpPr>
          <p:nvPr/>
        </p:nvCxnSpPr>
        <p:spPr>
          <a:xfrm>
            <a:off x="16659933" y="6520597"/>
            <a:ext cx="2964482" cy="2971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="" xmlns:a16="http://schemas.microsoft.com/office/drawing/2014/main" id="{D481F7AB-FA46-4527-AF8A-05B95ED72DA2}"/>
              </a:ext>
            </a:extLst>
          </p:cNvPr>
          <p:cNvCxnSpPr>
            <a:cxnSpLocks/>
          </p:cNvCxnSpPr>
          <p:nvPr/>
        </p:nvCxnSpPr>
        <p:spPr>
          <a:xfrm flipH="1">
            <a:off x="16659933" y="7254875"/>
            <a:ext cx="2993317" cy="2057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19CA628-6593-447D-A61B-1B8007E8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165" y="794981"/>
            <a:ext cx="7979032" cy="4495800"/>
          </a:xfrm>
          <a:prstGeom prst="rect">
            <a:avLst/>
          </a:prstGeom>
        </p:spPr>
      </p:pic>
      <p:pic>
        <p:nvPicPr>
          <p:cNvPr id="2" name="Symbol zastępczy zawartości 4">
            <a:extLst>
              <a:ext uri="{FF2B5EF4-FFF2-40B4-BE49-F238E27FC236}">
                <a16:creationId xmlns="" xmlns:a16="http://schemas.microsoft.com/office/drawing/2014/main" id="{EAFA71AB-AB05-4BD6-96F3-252095327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57" y="0"/>
            <a:ext cx="8122459" cy="5558808"/>
          </a:xfrm>
          <a:prstGeom prst="rect">
            <a:avLst/>
          </a:prstGeom>
        </p:spPr>
      </p:pic>
      <p:sp>
        <p:nvSpPr>
          <p:cNvPr id="3" name="object 4"/>
          <p:cNvSpPr txBox="1"/>
          <p:nvPr/>
        </p:nvSpPr>
        <p:spPr>
          <a:xfrm>
            <a:off x="9671050" y="5850473"/>
            <a:ext cx="4747315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Przed sklepem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36" t="20580" r="189964" b="18740"/>
          <a:stretch/>
        </p:blipFill>
        <p:spPr>
          <a:xfrm>
            <a:off x="9302639" y="7143356"/>
            <a:ext cx="2502011" cy="30516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247E185-5F49-4C4E-AE9C-9DED17D7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" y="5603766"/>
            <a:ext cx="7182200" cy="4762411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="" xmlns:a16="http://schemas.microsoft.com/office/drawing/2014/main" id="{88345E09-9EAF-45C7-8DB1-4514C1F93980}"/>
              </a:ext>
            </a:extLst>
          </p:cNvPr>
          <p:cNvSpPr txBox="1"/>
          <p:nvPr/>
        </p:nvSpPr>
        <p:spPr>
          <a:xfrm>
            <a:off x="8832850" y="9625856"/>
            <a:ext cx="761555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W kolejce do księgarni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07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="" xmlns:a16="http://schemas.microsoft.com/office/drawing/2014/main" id="{79F3017E-5F86-4B90-9948-DFB40A31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8" y="1311275"/>
            <a:ext cx="10123201" cy="75924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CA9938F-8BD3-4BF9-B7F3-75378B31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807" y="1280258"/>
            <a:ext cx="7787639" cy="5562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421288" y="8015613"/>
            <a:ext cx="630428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Zakupy na kartki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1" t="39641"/>
          <a:stretch/>
        </p:blipFill>
        <p:spPr>
          <a:xfrm>
            <a:off x="17725568" y="8459645"/>
            <a:ext cx="2378532" cy="28442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762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4">
            <a:extLst>
              <a:ext uri="{FF2B5EF4-FFF2-40B4-BE49-F238E27FC236}">
                <a16:creationId xmlns="" xmlns:a16="http://schemas.microsoft.com/office/drawing/2014/main" id="{E4E33461-8DB2-4D75-81F4-80704377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701675"/>
            <a:ext cx="7454555" cy="73685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98650" y="8778875"/>
            <a:ext cx="601980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Precz z cenzurą !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5E0F667F-A47C-46CA-9547-FC6D7F0F3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3250" y="701675"/>
            <a:ext cx="4800600" cy="766584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DD3CD24B-0E5C-446E-BF66-079556ED5023}"/>
              </a:ext>
            </a:extLst>
          </p:cNvPr>
          <p:cNvSpPr txBox="1"/>
          <p:nvPr/>
        </p:nvSpPr>
        <p:spPr>
          <a:xfrm>
            <a:off x="8154546" y="8332407"/>
            <a:ext cx="10050904" cy="217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Fragment ocenzurowanego listu Jana Jarczyka z internowania do rodziny, 17.01.1982</a:t>
            </a:r>
            <a:endParaRPr lang="pl-PL" sz="2800" b="1" dirty="0">
              <a:latin typeface="Founders Grotesk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Jan Jarczyk – jeden z założycieli Solidarności w Zakładach Metalurgicznych w Trzebini  </a:t>
            </a:r>
          </a:p>
        </p:txBody>
      </p:sp>
    </p:spTree>
    <p:extLst>
      <p:ext uri="{BB962C8B-B14F-4D97-AF65-F5344CB8AC3E}">
        <p14:creationId xmlns:p14="http://schemas.microsoft.com/office/powerpoint/2010/main" val="4127459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6E7F31B8-598F-4CD7-AC94-B57964A30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32" y="1920875"/>
            <a:ext cx="7891480" cy="58711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CE215CD-DD56-4057-A5BF-50A5A9FC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35" y="1920875"/>
            <a:ext cx="8115299" cy="54102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C3376D78-9045-4A27-A603-F1A183112591}"/>
              </a:ext>
            </a:extLst>
          </p:cNvPr>
          <p:cNvSpPr txBox="1"/>
          <p:nvPr/>
        </p:nvSpPr>
        <p:spPr>
          <a:xfrm>
            <a:off x="1346462" y="8550275"/>
            <a:ext cx="10050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Lech Wałęsa </a:t>
            </a:r>
            <a:r>
              <a:rPr lang="pl-PL" sz="3200" dirty="0"/>
              <a:t>– legendarny przywódca Solidarności, </a:t>
            </a:r>
          </a:p>
          <a:p>
            <a:r>
              <a:rPr lang="pl-PL" sz="3200" dirty="0"/>
              <a:t>laureat Pokojowej Nagrody Nobla w 1983 roku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758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050" y="591029"/>
            <a:ext cx="6082665" cy="16451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/>
              <a:t>W przedszkolu </a:t>
            </a:r>
            <a:br>
              <a:rPr lang="pl-PL" sz="5600" dirty="0"/>
            </a:br>
            <a:r>
              <a:rPr lang="pl-PL" sz="5600" dirty="0"/>
              <a:t>i w szkole</a:t>
            </a:r>
            <a:endParaRPr sz="5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6048"/>
          <a:stretch/>
        </p:blipFill>
        <p:spPr>
          <a:xfrm>
            <a:off x="1713908" y="7165795"/>
            <a:ext cx="2807884" cy="32004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5B59C8ED-E134-4AD8-99F3-A3B89AAB0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572546"/>
            <a:ext cx="6619595" cy="4599240"/>
          </a:xfrm>
          <a:prstGeom prst="rect">
            <a:avLst/>
          </a:prstGeom>
        </p:spPr>
      </p:pic>
      <p:pic>
        <p:nvPicPr>
          <p:cNvPr id="1026" name="Picture 2" descr="https://upload.wikimedia.org/wikipedia/commons/thumb/1/1c/Mundurki.jpg/1024px-Mundurk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992" y="5654675"/>
            <a:ext cx="694599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03F6C3D-6AB6-4365-9662-454B03B6A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1692275"/>
            <a:ext cx="6374599" cy="4475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C8C1C02-E5EE-452F-81A8-9C3642F4F7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530"/>
          <a:stretch/>
        </p:blipFill>
        <p:spPr>
          <a:xfrm>
            <a:off x="6242050" y="6461936"/>
            <a:ext cx="5410200" cy="421982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0A08EC6-E4A0-4B9A-BD5F-93357113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E98C3A64-B0FF-4180-B85A-3EAC3ABE0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8952" y="858085"/>
            <a:ext cx="5370793" cy="5370793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76FA23A2-15B3-44DE-BC58-C0D2C1A1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3F116148-EC7A-489F-A38A-4070E037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5E999542-BC2A-4DFF-B3DF-A042FC7CE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950621"/>
            <a:ext cx="3774904" cy="527825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C094791-C842-405A-9D73-0B629CD61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402" y="1315297"/>
            <a:ext cx="5252287" cy="295941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E690A1EE-F7BA-4AD2-A3D2-31D29EF68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397" y="1581088"/>
            <a:ext cx="4526496" cy="289978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8048C1F5-F499-459D-9B39-159AB86BC5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49" y="5402145"/>
            <a:ext cx="7201587" cy="405089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C58C6194-5F71-42CE-8BB4-2518E29EC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5058" y="7178675"/>
            <a:ext cx="3842614" cy="274472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AD9B9905-58CB-49EA-ABCF-3FE82F071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1" y="5635914"/>
            <a:ext cx="5339850" cy="4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AC131428-15D8-4C74-937F-798AF7C4D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77350">
            <a:off x="7633421" y="5802455"/>
            <a:ext cx="4022438" cy="3289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8500" y="2343262"/>
            <a:ext cx="608266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35" dirty="0"/>
              <a:t>i po zajęciach…</a:t>
            </a:r>
            <a:endParaRPr sz="5600" dirty="0"/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B5732183-FF31-475D-89F1-1A5CB503C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0" y="688731"/>
            <a:ext cx="6259625" cy="50768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05AF8534-6001-4FEB-BEA7-2A89C7B39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2335403"/>
            <a:ext cx="6334125" cy="63627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D66E86D-F0E9-439F-9A9C-3EB3C9C13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49" y="5045075"/>
            <a:ext cx="7511195" cy="48746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284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3250" y="1920875"/>
            <a:ext cx="6082665" cy="16451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35" dirty="0"/>
              <a:t>W co wtedy bawiły się dzieci?</a:t>
            </a:r>
            <a:endParaRPr sz="5600" dirty="0"/>
          </a:p>
        </p:txBody>
      </p:sp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375240EE-1898-4330-A96A-1322A5010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601" y="701675"/>
            <a:ext cx="7777261" cy="51816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792BCD63-E4F8-4A51-954B-13956982D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9" r="25668" b="29447"/>
          <a:stretch/>
        </p:blipFill>
        <p:spPr>
          <a:xfrm rot="19011112">
            <a:off x="253127" y="5129220"/>
            <a:ext cx="4432462" cy="36256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3179498"/>
            <a:ext cx="5124965" cy="708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13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39" y="11308556"/>
                </a:lnTo>
                <a:lnTo>
                  <a:pt x="1005203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3EE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56850" y="1616075"/>
            <a:ext cx="9067800" cy="8487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spcBef>
                <a:spcPts val="105"/>
              </a:spcBef>
            </a:pPr>
            <a:r>
              <a:rPr lang="pl-PL" sz="4000" spc="-20" dirty="0">
                <a:latin typeface="Founders Grotesk Regular"/>
                <a:cs typeface="Founders Grotesk Regular"/>
              </a:rPr>
              <a:t>Wybrana literatura na temat życia codziennego w PRL – dla dzieci</a:t>
            </a:r>
            <a:endParaRPr sz="4000" dirty="0">
              <a:latin typeface="Founders Grotesk Regular"/>
              <a:cs typeface="Founders Grotesk Regular"/>
            </a:endParaRP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dirty="0">
                <a:latin typeface="Founders Grotesk Regular"/>
                <a:cs typeface="Founders Grotesk Regular"/>
              </a:rPr>
              <a:t>Michał Rusinek, </a:t>
            </a:r>
            <a:r>
              <a:rPr lang="pl-PL" sz="2300" i="1" dirty="0">
                <a:latin typeface="Founders Grotesk Regular"/>
                <a:cs typeface="Founders Grotesk Regular"/>
              </a:rPr>
              <a:t>Rok 1989. Mała książka o pewnej kurtynie, czekoladzie i wolności, </a:t>
            </a:r>
            <a:r>
              <a:rPr lang="pl-PL" sz="2300" dirty="0">
                <a:latin typeface="Founders Grotesk Regular"/>
                <a:cs typeface="Founders Grotesk Regular"/>
              </a:rPr>
              <a:t>Warszawa [2014]</a:t>
            </a: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dirty="0">
                <a:latin typeface="Founders Grotesk Regular"/>
                <a:cs typeface="Founders Grotesk Regular"/>
              </a:rPr>
              <a:t>Aneta Górnicka- Boratyńska, </a:t>
            </a:r>
            <a:r>
              <a:rPr lang="pl-PL" sz="2300" i="1" dirty="0">
                <a:latin typeface="Founders Grotesk Regular"/>
                <a:cs typeface="Founders Grotesk Regular"/>
              </a:rPr>
              <a:t>Zielone pomarańcze, czyli PRL dla dzieci, </a:t>
            </a:r>
            <a:r>
              <a:rPr lang="pl-PL" sz="2300" dirty="0">
                <a:latin typeface="Founders Grotesk Regular"/>
                <a:cs typeface="Founders Grotesk Regular"/>
              </a:rPr>
              <a:t>Warszawa 2010</a:t>
            </a:r>
          </a:p>
          <a:p>
            <a:pPr marL="12700" marR="5080">
              <a:spcBef>
                <a:spcPts val="3365"/>
              </a:spcBef>
            </a:pPr>
            <a:r>
              <a:rPr kumimoji="0" lang="pl-PL" sz="5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Founders Grotesk Regular"/>
              </a:rPr>
              <a:t>Literatura dotycząca NSZZ „Solidarność” na ziemi chrzanowskiej</a:t>
            </a: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Zbigniew Mazur, </a:t>
            </a:r>
            <a:r>
              <a:rPr lang="pl-PL" sz="2300" i="1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Solidarność ziemi chrzanowskiej</a:t>
            </a:r>
            <a:r>
              <a:rPr lang="pl-PL" sz="2300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, Chrzanów 2005</a:t>
            </a: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i="1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Solidarność w Trzebini – powstanie i działalność: </a:t>
            </a:r>
            <a:r>
              <a:rPr lang="pl-PL" sz="2300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praca zbiorowa pod red. J. Piskorz, Trzebinia 2017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650" y="3063875"/>
            <a:ext cx="8463045" cy="47480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Zamiast wstępu…</a:t>
            </a:r>
            <a:endParaRPr sz="5600" dirty="0">
              <a:latin typeface="Founders Grotesk Regular"/>
              <a:cs typeface="Founders Grotesk Regular"/>
            </a:endParaRPr>
          </a:p>
          <a:p>
            <a:pPr marL="12700" marR="5080">
              <a:lnSpc>
                <a:spcPts val="2640"/>
              </a:lnSpc>
              <a:spcBef>
                <a:spcPts val="3370"/>
              </a:spcBef>
            </a:pPr>
            <a:r>
              <a:rPr lang="pl-PL" sz="2300" spc="-15" dirty="0">
                <a:latin typeface="Founders Grotesk Regular"/>
                <a:cs typeface="Founders Grotesk Regular"/>
              </a:rPr>
              <a:t>Wyobraźcie sobie świat dzieciństwa Waszych dziadków i rodziców. Czy było tak kolorowe i beztroskie jak Wasze dzisiaj? Dlaczego wielu rzeczy, które są dla nas dostępne na co dzień, wtedy po prostu nie było…?</a:t>
            </a:r>
            <a:br>
              <a:rPr lang="pl-PL" sz="2300" spc="-15" dirty="0">
                <a:latin typeface="Founders Grotesk Regular"/>
                <a:cs typeface="Founders Grotesk Regular"/>
              </a:rPr>
            </a:br>
            <a:r>
              <a:rPr lang="pl-PL" sz="2300" spc="-15" dirty="0">
                <a:latin typeface="Founders Grotesk Regular"/>
                <a:cs typeface="Founders Grotesk Regular"/>
              </a:rPr>
              <a:t>Jesteście ciekawi, jak wyglądała codzienność w czasach PRL? Dlaczego to, co się działo w latach 80-tych jest tak ważne dla nas dzisiaj? Czym była wtedy Solidarność? Czym wolność i demokracja?</a:t>
            </a:r>
          </a:p>
          <a:p>
            <a:pPr marL="12700" marR="5080">
              <a:lnSpc>
                <a:spcPts val="2640"/>
              </a:lnSpc>
              <a:spcBef>
                <a:spcPts val="3370"/>
              </a:spcBef>
            </a:pP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E76F63DD-8F13-4204-98B5-F5F1CDD1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29437" b="26482"/>
          <a:stretch/>
        </p:blipFill>
        <p:spPr>
          <a:xfrm>
            <a:off x="7308850" y="463386"/>
            <a:ext cx="2743200" cy="230537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F5211089-D540-4C20-86CA-5C30DB72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434975"/>
            <a:ext cx="8234545" cy="6172200"/>
          </a:xfrm>
          <a:prstGeom prst="rect">
            <a:avLst/>
          </a:prstGeom>
        </p:spPr>
      </p:pic>
      <p:pic>
        <p:nvPicPr>
          <p:cNvPr id="3" name="Symbol zastępczy zawartości 3">
            <a:extLst>
              <a:ext uri="{FF2B5EF4-FFF2-40B4-BE49-F238E27FC236}">
                <a16:creationId xmlns="" xmlns:a16="http://schemas.microsoft.com/office/drawing/2014/main" id="{14E3AF6C-8A3B-4205-8BA8-3FD8D260A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450" y="6851808"/>
            <a:ext cx="8257503" cy="3820339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5852527" y="8550275"/>
            <a:ext cx="4809124" cy="177337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4400" spc="-100" dirty="0">
                <a:latin typeface="Founders Grotesk Regular"/>
                <a:cs typeface="Founders Grotesk Regular"/>
              </a:rPr>
              <a:t>Coś podobnego </a:t>
            </a:r>
          </a:p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4400" spc="-100" dirty="0">
                <a:latin typeface="Founders Grotesk Regular"/>
                <a:cs typeface="Founders Grotesk Regular"/>
              </a:rPr>
              <a:t>do </a:t>
            </a:r>
            <a:r>
              <a:rPr lang="pl-PL" sz="4400" spc="-100" dirty="0" smtClean="0">
                <a:latin typeface="Founders Grotesk Regular"/>
                <a:cs typeface="Founders Grotesk Regular"/>
              </a:rPr>
              <a:t>czekolady</a:t>
            </a:r>
            <a:r>
              <a:rPr lang="pl-PL" sz="4400" spc="-65" dirty="0" smtClean="0">
                <a:latin typeface="Founders Grotesk Regular"/>
                <a:cs typeface="Founders Grotesk Regular"/>
              </a:rPr>
              <a:t>…</a:t>
            </a:r>
            <a:endParaRPr sz="4400" dirty="0">
              <a:latin typeface="Founders Grotesk Regular"/>
              <a:cs typeface="Founders Grotesk Regular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9081040" y="1387475"/>
            <a:ext cx="11023060" cy="81567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4000" dirty="0">
                <a:latin typeface="Founders Grotesk Regular"/>
                <a:cs typeface="Founders Grotesk Regular"/>
              </a:rPr>
              <a:t>Blok czekoladowy – wyrób domowy… Pycha!</a:t>
            </a:r>
            <a:endParaRPr sz="4000" dirty="0">
              <a:latin typeface="Founders Grotesk Regular"/>
              <a:cs typeface="Founders Grotesk Regular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718BE9E3-4D64-4602-995D-C983A3E341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1" t="39641"/>
          <a:stretch/>
        </p:blipFill>
        <p:spPr>
          <a:xfrm rot="2220958" flipH="1">
            <a:off x="0" y="7059582"/>
            <a:ext cx="3553918" cy="42497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rzepis - Ciasto Chatka Baby Jagi/ Chatka Puchatka przepis - Gotujmy.p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0"/>
          <a:stretch/>
        </p:blipFill>
        <p:spPr bwMode="auto">
          <a:xfrm>
            <a:off x="9671050" y="3197380"/>
            <a:ext cx="5905500" cy="33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5919450" y="3521075"/>
            <a:ext cx="294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Chatka Puchatka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641928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9122" y="3212332"/>
            <a:ext cx="608266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35" dirty="0"/>
              <a:t>Wakacje</a:t>
            </a:r>
            <a:endParaRPr sz="5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3380" r="3724" b="10020"/>
          <a:stretch/>
        </p:blipFill>
        <p:spPr>
          <a:xfrm>
            <a:off x="593496" y="5121275"/>
            <a:ext cx="3667353" cy="426645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846983E3-D2B6-416B-B6F6-1CDD17ECF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609484"/>
            <a:ext cx="8530342" cy="56547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2A32095-BB65-48F2-840A-F54ABF574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801" y="5367948"/>
            <a:ext cx="7992000" cy="529880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92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20" y="4552606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latin typeface="Founders Grotesk Regular"/>
                <a:cs typeface="Founders Grotesk Regular"/>
              </a:rPr>
              <a:t>Rok 1989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920" y="3966236"/>
            <a:ext cx="16239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5" dirty="0" err="1">
                <a:latin typeface="Founders Grotesk Regular"/>
                <a:cs typeface="Founders Grotesk Regular"/>
              </a:rPr>
              <a:t>rozdział</a:t>
            </a:r>
            <a:r>
              <a:rPr sz="2300" spc="-65" dirty="0">
                <a:latin typeface="Founders Grotesk Regular"/>
                <a:cs typeface="Founders Grotesk Regular"/>
              </a:rPr>
              <a:t> </a:t>
            </a:r>
            <a:r>
              <a:rPr lang="pl-PL" sz="2300" spc="-65" dirty="0">
                <a:latin typeface="Founders Grotesk Regular"/>
                <a:cs typeface="Founders Grotesk Regular"/>
              </a:rPr>
              <a:t>3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524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1289050" y="7700453"/>
            <a:ext cx="88239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latin typeface="Founders Grotesk Regular"/>
              </a:rPr>
              <a:t>6 lutego 1989 </a:t>
            </a:r>
            <a:r>
              <a:rPr lang="pl-PL" sz="3200" dirty="0">
                <a:latin typeface="Founders Grotesk Regular"/>
              </a:rPr>
              <a:t>w Warszawie rozpoczęły się rozmowy zakończone porozumieniem pomiędzy tymi, którzy rządzili Polską a Solidarnością.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96BBEC3-0F36-4A5A-AB3E-7A55607A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1" y="778611"/>
            <a:ext cx="8077200" cy="526957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BD506E33-C48E-4DFC-9EA9-BEC20CFDEE63}"/>
              </a:ext>
            </a:extLst>
          </p:cNvPr>
          <p:cNvSpPr txBox="1"/>
          <p:nvPr/>
        </p:nvSpPr>
        <p:spPr>
          <a:xfrm>
            <a:off x="2983945" y="6492875"/>
            <a:ext cx="463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200" dirty="0"/>
              <a:t>Okrągły stół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50" y="473075"/>
            <a:ext cx="6475524" cy="46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11117374" y="5349875"/>
            <a:ext cx="655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latin typeface="Founders Grotesk Regular"/>
              </a:rPr>
              <a:t>Zwyciężyła zasada bez użycia siły, </a:t>
            </a:r>
            <a:br>
              <a:rPr lang="pl-PL" sz="2800" dirty="0">
                <a:latin typeface="Founders Grotesk Regular"/>
              </a:rPr>
            </a:br>
            <a:r>
              <a:rPr lang="pl-PL" sz="2800" dirty="0">
                <a:latin typeface="Founders Grotesk Regular"/>
              </a:rPr>
              <a:t>której hołdował papież Jan Paweł II.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272" y="7460317"/>
            <a:ext cx="3000828" cy="376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966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D7864059-64C4-4D4B-B406-1433070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650" y="244475"/>
            <a:ext cx="7620000" cy="10829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7DD477BF-6573-4452-9144-56F769C7ECD7}"/>
              </a:ext>
            </a:extLst>
          </p:cNvPr>
          <p:cNvSpPr txBox="1"/>
          <p:nvPr/>
        </p:nvSpPr>
        <p:spPr>
          <a:xfrm>
            <a:off x="1919277" y="2987675"/>
            <a:ext cx="76419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rgbClr val="FF0000"/>
                </a:solidFill>
                <a:latin typeface="Founders Grotesk Regular"/>
              </a:rPr>
              <a:t>Plakat wyborczy </a:t>
            </a:r>
            <a:r>
              <a:rPr lang="pl-PL" sz="3600" dirty="0">
                <a:latin typeface="Founders Grotesk Regular"/>
              </a:rPr>
              <a:t>nawiązujący do </a:t>
            </a:r>
            <a:br>
              <a:rPr lang="pl-PL" sz="3600" dirty="0">
                <a:latin typeface="Founders Grotesk Regular"/>
              </a:rPr>
            </a:br>
            <a:r>
              <a:rPr lang="pl-PL" sz="3600" dirty="0">
                <a:latin typeface="Founders Grotesk Regular"/>
              </a:rPr>
              <a:t>amerykańskiego filmu – westernu </a:t>
            </a:r>
          </a:p>
          <a:p>
            <a:r>
              <a:rPr lang="pl-PL" sz="3600" dirty="0">
                <a:latin typeface="Founders Grotesk Regular"/>
              </a:rPr>
              <a:t>„W samo południe” z </a:t>
            </a:r>
            <a:r>
              <a:rPr lang="pl-PL" sz="3600" dirty="0" err="1">
                <a:latin typeface="Founders Grotesk Regular"/>
              </a:rPr>
              <a:t>Garym</a:t>
            </a:r>
            <a:r>
              <a:rPr lang="pl-PL" sz="3600" dirty="0">
                <a:latin typeface="Founders Grotesk Regular"/>
              </a:rPr>
              <a:t> Cooperem </a:t>
            </a:r>
            <a:br>
              <a:rPr lang="pl-PL" sz="3600" dirty="0">
                <a:latin typeface="Founders Grotesk Regular"/>
              </a:rPr>
            </a:br>
            <a:r>
              <a:rPr lang="pl-PL" sz="3600" dirty="0">
                <a:latin typeface="Founders Grotesk Regular"/>
              </a:rPr>
              <a:t>w roli głównej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1" r="26814"/>
          <a:stretch/>
        </p:blipFill>
        <p:spPr>
          <a:xfrm rot="1911491">
            <a:off x="23844" y="6201266"/>
            <a:ext cx="3169920" cy="389350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572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FF96EBC2-CD95-4014-BAAC-4025ED63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93" y="701674"/>
            <a:ext cx="6197310" cy="998008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36AFFB5-DC1E-40C8-95A8-467F85C7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229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D89A6C9-F17D-4B73-A66F-982004B4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450" y="1311275"/>
            <a:ext cx="5712097" cy="80635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8E8FFD-5E29-4155-9837-A86AD05B897F}"/>
              </a:ext>
            </a:extLst>
          </p:cNvPr>
          <p:cNvSpPr txBox="1"/>
          <p:nvPr/>
        </p:nvSpPr>
        <p:spPr>
          <a:xfrm>
            <a:off x="3346450" y="3140075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Tadeusz Mazowiecki </a:t>
            </a:r>
          </a:p>
          <a:p>
            <a:r>
              <a:rPr lang="pl-PL" sz="3200" dirty="0"/>
              <a:t>i znak Victoria - Zwycięstwo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080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6650" y="1463675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latin typeface="Founders Grotesk Regular"/>
                <a:cs typeface="Founders Grotesk Regular"/>
              </a:rPr>
              <a:t>Kogo wybierają dorośli Polacy?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01B3D183-846C-4BE0-A862-6997975DAC93}"/>
              </a:ext>
            </a:extLst>
          </p:cNvPr>
          <p:cNvSpPr txBox="1"/>
          <p:nvPr/>
        </p:nvSpPr>
        <p:spPr>
          <a:xfrm>
            <a:off x="1136650" y="3697844"/>
            <a:ext cx="120558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/>
              <a:t>Prezydenta Polski – co 5 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/>
              <a:t>Posłów i senatorów – co 4 lata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/>
              <a:t>Burmistrzów i prezydentów miast oraz radnych – co 5 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/>
              <a:t>Posłów do Parlamentu Europejskiego – co 5 lat</a:t>
            </a:r>
          </a:p>
        </p:txBody>
      </p:sp>
    </p:spTree>
    <p:extLst>
      <p:ext uri="{BB962C8B-B14F-4D97-AF65-F5344CB8AC3E}">
        <p14:creationId xmlns:p14="http://schemas.microsoft.com/office/powerpoint/2010/main" val="1745130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28BF0-2636-4061-A8F5-251393F998AF}"/>
              </a:ext>
            </a:extLst>
          </p:cNvPr>
          <p:cNvSpPr txBox="1"/>
          <p:nvPr/>
        </p:nvSpPr>
        <p:spPr>
          <a:xfrm>
            <a:off x="9899650" y="85407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Polska - Podział na województwa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DDD4068-679A-440A-81A7-1E3478D6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650" y="1918011"/>
            <a:ext cx="8343900" cy="73651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507215"/>
            <a:ext cx="4502150" cy="6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20871" y="1438850"/>
            <a:ext cx="5600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3200" b="1" dirty="0">
                <a:solidFill>
                  <a:prstClr val="black"/>
                </a:solidFill>
              </a:rPr>
              <a:t>Gminy powiatu chrzanowskiego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251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294551AB-EA68-4D20-96AC-B40685336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540"/>
          <a:stretch/>
        </p:blipFill>
        <p:spPr>
          <a:xfrm>
            <a:off x="4337050" y="2134"/>
            <a:ext cx="10911840" cy="1130721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8B527C0-0058-4606-ABBE-8F129A525AA3}"/>
              </a:ext>
            </a:extLst>
          </p:cNvPr>
          <p:cNvSpPr txBox="1"/>
          <p:nvPr/>
        </p:nvSpPr>
        <p:spPr>
          <a:xfrm rot="20568808">
            <a:off x="6572185" y="946872"/>
            <a:ext cx="56007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800" dirty="0">
                <a:solidFill>
                  <a:srgbClr val="FF0000"/>
                </a:solidFill>
                <a:latin typeface="Founders Grotesk Regular"/>
              </a:rPr>
              <a:t>WYBORY !!!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E9287C7E-A5AC-494D-BAD0-45AE9749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98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20" y="4552606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solidFill>
                  <a:srgbClr val="FF0000"/>
                </a:solidFill>
                <a:latin typeface="Founders Grotesk Regular"/>
                <a:cs typeface="Founders Grotesk Regular"/>
              </a:rPr>
              <a:t>Lata 70-te</a:t>
            </a:r>
            <a:endParaRPr sz="5600" dirty="0">
              <a:solidFill>
                <a:srgbClr val="FF0000"/>
              </a:solidFill>
              <a:latin typeface="Founders Grotesk Regular"/>
              <a:cs typeface="Founders Grotesk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920" y="3966236"/>
            <a:ext cx="16239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5" dirty="0" err="1">
                <a:latin typeface="Founders Grotesk Regular"/>
                <a:cs typeface="Founders Grotesk Regular"/>
              </a:rPr>
              <a:t>rozdział</a:t>
            </a:r>
            <a:r>
              <a:rPr sz="2300" spc="-65" dirty="0">
                <a:latin typeface="Founders Grotesk Regular"/>
                <a:cs typeface="Founders Grotesk Regular"/>
              </a:rPr>
              <a:t> </a:t>
            </a:r>
            <a:r>
              <a:rPr lang="pl-PL" sz="2300" spc="-65" dirty="0">
                <a:latin typeface="Founders Grotesk Regular"/>
                <a:cs typeface="Founders Grotesk Regular"/>
              </a:rPr>
              <a:t>1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693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146293" y="1419753"/>
            <a:ext cx="2665376" cy="766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112838" y="3548063"/>
            <a:ext cx="7948612" cy="8747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spc="-120" dirty="0" err="1"/>
              <a:t>Dziękuje</a:t>
            </a:r>
            <a:r>
              <a:rPr lang="pl-PL" sz="5600" spc="-120" dirty="0"/>
              <a:t>m</a:t>
            </a:r>
            <a:r>
              <a:rPr sz="5600" spc="-120" dirty="0"/>
              <a:t>y</a:t>
            </a:r>
            <a:r>
              <a:rPr lang="pl-PL" sz="5600" spc="-120" dirty="0"/>
              <a:t>!</a:t>
            </a:r>
            <a:endParaRPr sz="5600" dirty="0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36BC708-2BE1-4277-97E6-046355A8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BA7F9AF1-2CDE-47C8-A897-94531B888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" y="4422775"/>
            <a:ext cx="4160520" cy="588512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25ADA7C2-6778-42BC-9A8B-B8CF05CC9D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43586"/>
          <a:stretch/>
        </p:blipFill>
        <p:spPr>
          <a:xfrm>
            <a:off x="15157450" y="5575886"/>
            <a:ext cx="4946649" cy="570811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F2AD26A3-3914-4B8C-914C-45CF65CC83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7939" b="9026"/>
          <a:stretch/>
        </p:blipFill>
        <p:spPr>
          <a:xfrm>
            <a:off x="7956552" y="0"/>
            <a:ext cx="4264957" cy="672147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4E3FBE8-202B-4D68-BA32-1C23770313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0392" r="25806" b="11517"/>
          <a:stretch/>
        </p:blipFill>
        <p:spPr>
          <a:xfrm>
            <a:off x="14928850" y="701675"/>
            <a:ext cx="2278147" cy="39624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7414CDFC-DF7E-43F3-A981-3DDC60DDB6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2" r="34560" b="8289"/>
          <a:stretch/>
        </p:blipFill>
        <p:spPr>
          <a:xfrm rot="668889">
            <a:off x="5594941" y="6926088"/>
            <a:ext cx="6152782" cy="64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88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E9287C7E-A5AC-494D-BAD0-45AE9749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0320612" y="1992822"/>
            <a:ext cx="10186958" cy="863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3"/>
              </a:rPr>
              <a:t>https://sjp.pwn.pl/szukaj/wolno%C5%9B%C4%87.html</a:t>
            </a:r>
            <a:r>
              <a:rPr lang="pl-PL" sz="120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4"/>
              </a:rPr>
              <a:t>https://www.karpacki.strazgraniczna.pl/ko/aktualnosci/38285,Chcial-wjechac-do-kraju-na-podstawie-paszportu-PRL.html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5"/>
              </a:rPr>
              <a:t>https://dziennikzachodni.pl/korepetycje-z-prl-czyli-rzecz-o-kryzysie-w-sklepach-zdjecia/ga/777307/zd/1558141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6"/>
              </a:rPr>
              <a:t>https://dziennikzachodni.pl/korepetycje-z-prl-czyli-rzecz-o-kryzysie-w-sklepach-zdjecia/ga/777307/zd/1558119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7"/>
              </a:rPr>
              <a:t>https://radom.wyborcza.pl/radom/7,35216,25506613,wehikulem-czasu-do-radomia-w-prl-u-jubileuszowy-spacer-drogi.html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8"/>
              </a:rPr>
              <a:t>https://pl.wikipedia.org/wiki/Reglamentacja_towar%C3%B3w_w_PRL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9"/>
              </a:rPr>
              <a:t>https://naszahistoria.pl/labirynty-woronicza-czyli-jak-telewizja-stala-sie-propagandowa-potega/ar/12027456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0"/>
              </a:rPr>
              <a:t>https://culture.pl/pl/artykul/gra-tworcow-z-cenzura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1"/>
              </a:rPr>
              <a:t>https://zblogowani.pl/wpis/472856/pewex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2"/>
              </a:rPr>
              <a:t>https://pikio.pl/wyrob-czekoladopodobny-250220-sg-smak-dziecinstwa/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3"/>
              </a:rPr>
              <a:t>https://twojahistoria.pl/2020/06/28/pierwszy-strajk-w-prl-czy-mozna-bylo-zapobiec-wybuchowi-niezadowolenia-poznaniakow-w-czerwcu-1956-r/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4"/>
              </a:rPr>
              <a:t>https://www.polskieradio24.pl/130/5813/Artykul/2170093,Lato%E2%80%9980-%E2%80%93-fala-protestow-ktora-zalala-PRL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5"/>
              </a:rPr>
              <a:t>https://www.pum.edu.pl/jednostki/jednostki-pozawydzialowe/niezalezny-samorzadny-zwiazek-zawodowy-solidarnosc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6"/>
              </a:rPr>
              <a:t>https://13grudnia81.pl/sw/historia/rozdzialy/6689,Wprowadzenie-stanu-wojennego.html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7"/>
              </a:rPr>
              <a:t>https://encyklopedia.pwn.pl/haslo/Polska-Srodki-przekazu-Prasa;4575131.html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8"/>
              </a:rPr>
              <a:t>https://kobieta.wp.pl/tajemnica-wielkiego-dlugopisu-ktory-stal-sie-symbolem-polskiej-wolnosci-6161472059934337a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9"/>
              </a:rPr>
              <a:t>https://www.tokfm.pl/Tokfm/1,130517,20592182,dzien-wielkiego-dlugopisu-moze-byc-pyskowka-ale-swieta-nie.html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0"/>
              </a:rPr>
              <a:t>https://historia.wprost.pl/10222701/okragly-stol-bezkrwawe-zwyciestwo-czy-kapitulacja.html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1"/>
              </a:rPr>
              <a:t>https://wyborcza.pl/7,162657,25115188,wspolpracownicy-tadeusza-mazowieckiego-apeluja-powiedzmy-dosc.html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2"/>
              </a:rPr>
              <a:t>https://wiadomosci.gazeta.pl/wiadomosci/1,114871,19695414,walesa-na-wykopie-odpowiedzial-na-czesc-pytan-walentynowicz.html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3"/>
              </a:rPr>
              <a:t>https://wiadomosci.dziennik.pl/historia/wydarzenia/galeria/439661,30-rocznica-pokojowego-nobla-dla-lecha-walesy.html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4"/>
              </a:rPr>
              <a:t>https://wyborcza.pl/1,95891,11736307,Spalowac__Solidarnosc___Zapomnial_Walesa__jak_cieleciem.html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5"/>
              </a:rPr>
              <a:t>https://warszawa.wyborcza.pl/warszawa/1,34862,19111496,ksiegarnia-czytelnika-gniazdo-rewizjonistow-i-ladne-dziewczyny.html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6"/>
              </a:rPr>
              <a:t>https://nowosci.com.pl/majowe-kiermasze-propagandy/ar/10906687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7"/>
              </a:rPr>
              <a:t>https://pl.wikipedia.org/wiki/Stan_wojenny_w_Polsce_(1981%E2%80%931983)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8"/>
              </a:rPr>
              <a:t>https://dzieje.pl/</a:t>
            </a:r>
            <a:r>
              <a:rPr lang="pl-PL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9"/>
              </a:rPr>
              <a:t>https://</a:t>
            </a:r>
            <a:r>
              <a:rPr lang="pl-PL" sz="1200" u="sng" dirty="0" smtClean="0">
                <a:hlinkClick r:id="rId29"/>
              </a:rPr>
              <a:t>wiadomosci.wp.pl/czarny-czwartek-17-grudnia-1970-roku-mija-45-lat-od-masakry-robotnikow-w-gdyni-6027700401587329a</a:t>
            </a:r>
            <a:endParaRPr lang="pl-PL" sz="1200" u="sng" dirty="0" smtClean="0"/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 smtClean="0">
                <a:ea typeface="Calibri"/>
                <a:cs typeface="Times New Roman"/>
                <a:hlinkClick r:id="rId30"/>
              </a:rPr>
              <a:t>http</a:t>
            </a:r>
            <a:r>
              <a:rPr lang="pl-PL" sz="1200" u="sng" dirty="0">
                <a:ea typeface="Calibri"/>
                <a:cs typeface="Times New Roman"/>
                <a:hlinkClick r:id="rId30"/>
              </a:rPr>
              <a:t>://www.parafiakarwiny.pl/szczegolnie-polecamy/2181-41-rocznica-wyboru-karola-wojtyly-na-papieza-16-10-2019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1"/>
              </a:rPr>
              <a:t>https://polskatimes.pl/teleranek-zniknie-z-anteny-tvp-a-w-zamian-nie-bedzie-juz-niczego/ar/220631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2"/>
              </a:rPr>
              <a:t>https://wspolczesna.pl/znow-nie-bedzie-teleranka-znika-na-zawsze-po-38-latach/ar/5704002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3"/>
              </a:rPr>
              <a:t>https://www.dziennikwschodni.pl/lublin/na-trzepaku-wi-fi-nie-bylo-jak-sie-bawily-dzieci-w-prl-zdjecia-jacka-miroslawa,n,1000212568.html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4"/>
              </a:rPr>
              <a:t>https://www.dziennikwschodni.pl/galeria.html?gal=999679336&amp;art=1000212568&amp;f=4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5"/>
              </a:rPr>
              <a:t>https://turystyka.wp.pl/wczasy-w-prl-u-i-dzis-jak-polacy-odpoczywali-przed-laty-i-jak-robia-to-dzis-6123320377497217a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6"/>
              </a:rPr>
              <a:t>https://pl.wikipedia.org/wiki/Mundurek_szkolny#/media/Plik:Mundurki.jpg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7"/>
              </a:rPr>
              <a:t>https://wiadomosci.wp.pl/kostka-rubika-ma-juz-40-lat-6038721820095105g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8"/>
              </a:rPr>
              <a:t>https://trojmiasto.wyborcza.pl/trojmiasto/7,35612,25859634,brakuje-chetnych-do-pracy-w-komisjach-na-wybory-10-maja-w-kwidzynie.html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9"/>
              </a:rPr>
              <a:t>https://www.salon24.pl/u/gugulskim/545474,jelonka-o-tadeuszu-mazowieckim,3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0"/>
              </a:rPr>
              <a:t>https://bydgoszcz.wyborcza.pl/bydgoszcz/51,128852,14120024.html?i=5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1"/>
              </a:rPr>
              <a:t>https://bydgoszcz.wyborcza.pl/bydgoszcz/51,128852,14120024.html?i=4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2"/>
              </a:rPr>
              <a:t>https://retro.pewex.pl/484074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3"/>
              </a:rPr>
              <a:t>https://tvn24.pl/magazyn-tvn24/tabletowe-dzieci-poznaja-zabawki-z-prl,20,421</a:t>
            </a:r>
            <a:endParaRPr lang="pl-PL" sz="1200" dirty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4"/>
              </a:rPr>
              <a:t>https://kobieta.onet.pl/dziecko/male-dziecko/zabawki-z-okresu-prl/e85tzg3#slajd-11</a:t>
            </a:r>
            <a:endParaRPr lang="pl-PL" sz="1200" dirty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5"/>
              </a:rPr>
              <a:t>https://sprzedajemy.pl/zabawka-prl-lata-60-70ate-20w-auto-mis-pajac-pilkarzyki-itd-grojec-2-7897fb-nr58824407</a:t>
            </a:r>
            <a:endParaRPr lang="pl-PL" sz="1200" dirty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6"/>
              </a:rPr>
              <a:t>https://mapio.net/pic/p-38573229</a:t>
            </a:r>
            <a:r>
              <a:rPr lang="pl-PL" sz="1200" u="sng" dirty="0" smtClean="0">
                <a:ea typeface="Calibri"/>
                <a:cs typeface="Times New Roman"/>
                <a:hlinkClick r:id="rId46"/>
              </a:rPr>
              <a:t>/</a:t>
            </a:r>
            <a:endParaRPr lang="pl-PL" sz="1200" u="sng" dirty="0" smtClean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hlinkClick r:id="rId47"/>
              </a:rPr>
              <a:t>https://</a:t>
            </a:r>
            <a:r>
              <a:rPr lang="pl-PL" sz="1200" dirty="0" smtClean="0">
                <a:hlinkClick r:id="rId47"/>
              </a:rPr>
              <a:t>gotujmy.pl/ciasto-chatka-baby-jagi-chatka-puchatka,przepisy-serniki-przepis,232729.html</a:t>
            </a:r>
            <a:r>
              <a:rPr lang="pl-PL" sz="1200" dirty="0" smtClean="0"/>
              <a:t> </a:t>
            </a:r>
            <a:endParaRPr lang="pl-PL" sz="1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2245" y="3033335"/>
            <a:ext cx="96704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Katarzyna Sołtyk, Moja Polska, Warszawa [2018]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Roksana Jędrzejewska-Wróbel, Elementarz demokracji. Jak to działa?, Łódź 2012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Marcin </a:t>
            </a:r>
            <a:r>
              <a:rPr lang="pl-PL" dirty="0" err="1"/>
              <a:t>Przewoźniak</a:t>
            </a:r>
            <a:r>
              <a:rPr lang="pl-PL" dirty="0"/>
              <a:t>, Poradnik małego patrioty, Poznań 2014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Michał Rusinek, Rok 1989. Mała książka o pewnej kurtynie, czekoladzie i wolności, Warszawa [2014]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Aneta Górnicka- Boratyńska, Zielone pomarańcze, czyli PRL dla dzieci, Warszawa 2010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Zbigniew Mazur, Solidarność ziemi chrzanowskiej, Chrzanów 2005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„Solidarność” w Trzebini: powstanie i działalność: praca zbioro</a:t>
            </a:r>
            <a:r>
              <a:rPr lang="pl-PL" sz="1200" dirty="0"/>
              <a:t>wa/pod redakcją Jolanty Piskorz, Trzebinia </a:t>
            </a:r>
            <a:r>
              <a:rPr lang="pl-PL" sz="1200" dirty="0" smtClean="0"/>
              <a:t>2017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Antoni Czubiński, Historia Polski XX wieku, Poznań 2000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984250" y="1235075"/>
            <a:ext cx="3381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Wykorzystane źródła: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82463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B375457-5EE6-4375-BC20-1C1A750DB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158875"/>
            <a:ext cx="9721103" cy="66103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2CF70C5-0EEF-4E04-83E0-9EEF12A3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050" y="1692275"/>
            <a:ext cx="7790380" cy="49858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94BD220F-6F7D-4E86-B7D8-DB3D8B1E81AE}"/>
              </a:ext>
            </a:extLst>
          </p:cNvPr>
          <p:cNvSpPr txBox="1"/>
          <p:nvPr/>
        </p:nvSpPr>
        <p:spPr>
          <a:xfrm>
            <a:off x="9137650" y="8550275"/>
            <a:ext cx="8186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600" dirty="0">
                <a:solidFill>
                  <a:schemeClr val="accent6"/>
                </a:solidFill>
              </a:rPr>
              <a:t>Strajki</a:t>
            </a:r>
            <a:r>
              <a:rPr lang="pl-PL" sz="5600" dirty="0"/>
              <a:t> w grudniu 1970 roku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23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315291" y="8686815"/>
            <a:ext cx="8077200" cy="2401748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Półki pełne pyszności w sklepach, pierwsza połowa lat 70.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3CFC7CD-0529-4C11-84C2-3804FF1F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930275"/>
            <a:ext cx="10178641" cy="6934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8597" r="11821" b="12844"/>
          <a:stretch/>
        </p:blipFill>
        <p:spPr>
          <a:xfrm>
            <a:off x="13750889" y="930275"/>
            <a:ext cx="3206004" cy="62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94BD220F-6F7D-4E86-B7D8-DB3D8B1E81AE}"/>
              </a:ext>
            </a:extLst>
          </p:cNvPr>
          <p:cNvSpPr txBox="1"/>
          <p:nvPr/>
        </p:nvSpPr>
        <p:spPr>
          <a:xfrm>
            <a:off x="9366250" y="8324069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600" dirty="0"/>
              <a:t>I znowu </a:t>
            </a:r>
            <a:r>
              <a:rPr lang="pl-PL" sz="5600" dirty="0">
                <a:solidFill>
                  <a:srgbClr val="FF0000"/>
                </a:solidFill>
              </a:rPr>
              <a:t>strajki</a:t>
            </a:r>
            <a:r>
              <a:rPr lang="pl-PL" sz="5600" dirty="0"/>
              <a:t>… </a:t>
            </a:r>
          </a:p>
          <a:p>
            <a:r>
              <a:rPr lang="pl-PL" sz="5600" dirty="0"/>
              <a:t>czerwiec 1976</a:t>
            </a:r>
          </a:p>
          <a:p>
            <a:endParaRPr lang="pl-PL" sz="5600" dirty="0"/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7508F3B5-3451-4F50-94DC-B8BDF9E8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854075"/>
            <a:ext cx="11332234" cy="623272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9A6B8AD3-D645-4270-810A-D592C86B0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450" y="2987675"/>
            <a:ext cx="7254240" cy="45339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0" y="7058621"/>
            <a:ext cx="3072979" cy="43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814050" y="8016875"/>
            <a:ext cx="8369788" cy="16451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Pierwsza kartka na cukier, lipiec 1976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D772C793-AE87-4D60-9CE2-C91937AE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1235075"/>
            <a:ext cx="6781800" cy="88362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21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191904" y="8321675"/>
            <a:ext cx="14630401" cy="177292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Wybór kardynała Karola Wojtyły na papieża, </a:t>
            </a:r>
          </a:p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16 października1978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A2780E12-4E95-4781-B47C-6EFC0409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539875"/>
            <a:ext cx="14144626" cy="6172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023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</TotalTime>
  <Words>827</Words>
  <Application>Microsoft Office PowerPoint</Application>
  <PresentationFormat>Niestandardowy</PresentationFormat>
  <Paragraphs>134</Paragraphs>
  <Slides>41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przedszkolu  i w szkole</vt:lpstr>
      <vt:lpstr>Prezentacja programu PowerPoint</vt:lpstr>
      <vt:lpstr>i po zajęciach…</vt:lpstr>
      <vt:lpstr>W co wtedy bawiły się dzieci?</vt:lpstr>
      <vt:lpstr>Prezentacja programu PowerPoint</vt:lpstr>
      <vt:lpstr>Wakacje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Dziękujemy!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Oddział dla Dzieci</cp:lastModifiedBy>
  <cp:revision>122</cp:revision>
  <dcterms:created xsi:type="dcterms:W3CDTF">2020-01-24T07:23:47Z</dcterms:created>
  <dcterms:modified xsi:type="dcterms:W3CDTF">2020-10-19T09:47:21Z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2020-01-24T00:00:00Z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2020-01-24T00:00:00Z</vt:filetime>
  </property>
</Properties>
</file>